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6"/>
  </p:notesMasterIdLst>
  <p:sldIdLst>
    <p:sldId id="256" r:id="rId2"/>
    <p:sldId id="264" r:id="rId3"/>
    <p:sldId id="265" r:id="rId4"/>
    <p:sldId id="266" r:id="rId5"/>
    <p:sldId id="267" r:id="rId6"/>
    <p:sldId id="269" r:id="rId7"/>
    <p:sldId id="271" r:id="rId8"/>
    <p:sldId id="262" r:id="rId9"/>
    <p:sldId id="261" r:id="rId10"/>
    <p:sldId id="257" r:id="rId11"/>
    <p:sldId id="258" r:id="rId12"/>
    <p:sldId id="259" r:id="rId13"/>
    <p:sldId id="26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D56EB-397C-40E4-982B-1DC6E309395E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0E87-6CEF-49F1-A86C-482D4BB7124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502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0E87-6CEF-49F1-A86C-482D4BB7124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09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CH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75E39DE-6AC5-4D6B-9034-5113DE4D241B}" type="datetimeFigureOut">
              <a:rPr lang="de-CH" smtClean="0"/>
              <a:t>18.12.2012</a:t>
            </a:fld>
            <a:endParaRPr lang="de-CH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CH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88E686-E343-4475-A6A3-841DF8304254}" type="slidenum">
              <a:rPr lang="de-CH" smtClean="0"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en-GB" dirty="0">
                <a:effectLst/>
                <a:latin typeface="Calibri" pitchFamily="34" charset="0"/>
                <a:ea typeface="MS Mincho"/>
              </a:rPr>
              <a:t>Newspaper Boxes: How do they Influence the Pedestrian Flow?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093392"/>
            <a:ext cx="7772400" cy="1199704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Calibri" pitchFamily="34" charset="0"/>
                <a:ea typeface="MS Mincho"/>
                <a:cs typeface="Times New Roman"/>
              </a:rPr>
              <a:t>Lecture with Computer Exercises:</a:t>
            </a:r>
            <a:endParaRPr lang="de-CH" sz="2400" dirty="0">
              <a:latin typeface="Calibri" pitchFamily="34" charset="0"/>
              <a:ea typeface="MS Mincho"/>
              <a:cs typeface="Times New Roman"/>
            </a:endParaRPr>
          </a:p>
          <a:p>
            <a:r>
              <a:rPr lang="en-GB" sz="2400" b="1" dirty="0">
                <a:latin typeface="Calibri" pitchFamily="34" charset="0"/>
                <a:ea typeface="MS Mincho"/>
                <a:cs typeface="Times New Roman"/>
              </a:rPr>
              <a:t>Modelling and Simulating Social Systems with MATLAB</a:t>
            </a:r>
            <a:endParaRPr lang="de-CH" sz="2400" dirty="0">
              <a:latin typeface="Calibri" pitchFamily="34" charset="0"/>
              <a:ea typeface="MS Mincho"/>
              <a:cs typeface="Times New Roman"/>
            </a:endParaRPr>
          </a:p>
          <a:p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49275"/>
            <a:ext cx="197326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07504" y="4726885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/>
              <a:t>Dario </a:t>
            </a:r>
            <a:r>
              <a:rPr lang="de-CH" dirty="0" err="1"/>
              <a:t>Kneubühler</a:t>
            </a:r>
            <a:r>
              <a:rPr lang="de-CH" dirty="0"/>
              <a:t>, Roman Müller, </a:t>
            </a:r>
            <a:r>
              <a:rPr lang="de-CH" dirty="0" smtClean="0"/>
              <a:t>Anja </a:t>
            </a:r>
            <a:r>
              <a:rPr lang="de-CH" dirty="0"/>
              <a:t>Sutter, Ueli Wechsler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88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Pseudo-code</a:t>
            </a:r>
            <a:endParaRPr lang="de-CH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21904" r="52811" b="12925"/>
          <a:stretch/>
        </p:blipFill>
        <p:spPr bwMode="auto">
          <a:xfrm>
            <a:off x="539551" y="1268758"/>
            <a:ext cx="3229049" cy="532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918232" y="1662474"/>
            <a:ext cx="5832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urier" pitchFamily="49" charset="0"/>
              </a:rPr>
              <a:t>execute pre-work (stage 1)</a:t>
            </a:r>
            <a:endParaRPr lang="de-CH" sz="1400" dirty="0">
              <a:latin typeface="Courier" pitchFamily="49" charset="0"/>
            </a:endParaRPr>
          </a:p>
          <a:p>
            <a:r>
              <a:rPr lang="en-GB" sz="1400" dirty="0">
                <a:latin typeface="Courier" pitchFamily="49" charset="0"/>
              </a:rPr>
              <a:t>   distinct entries, wall and free space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compute distance maps (with Fast Marching)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calculate gradient </a:t>
            </a:r>
            <a:r>
              <a:rPr lang="en-GB" sz="1400" dirty="0" smtClean="0">
                <a:latin typeface="Courier" pitchFamily="49" charset="0"/>
              </a:rPr>
              <a:t>fields</a:t>
            </a:r>
          </a:p>
          <a:p>
            <a:pPr>
              <a:spcAft>
                <a:spcPts val="0"/>
              </a:spcAft>
            </a:pPr>
            <a:endParaRPr lang="en-GB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 smtClean="0">
                <a:latin typeface="Courier" pitchFamily="49" charset="0"/>
              </a:rPr>
              <a:t>simu</a:t>
            </a:r>
            <a:r>
              <a:rPr lang="en-GB" sz="1400" dirty="0" smtClean="0">
                <a:latin typeface="Courier" pitchFamily="49" charset="0"/>
              </a:rPr>
              <a:t> </a:t>
            </a:r>
            <a:r>
              <a:rPr lang="en-GB" sz="1400" dirty="0">
                <a:latin typeface="Courier" pitchFamily="49" charset="0"/>
              </a:rPr>
              <a:t>(stage 2)	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convert gradient field into force field 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get image for plot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time loop 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</a:t>
            </a:r>
            <a:r>
              <a:rPr lang="en-GB" sz="1400" dirty="0" smtClean="0">
                <a:latin typeface="Courier" pitchFamily="49" charset="0"/>
              </a:rPr>
              <a:t>|   </a:t>
            </a:r>
            <a:r>
              <a:rPr lang="fr-CH" sz="1400" dirty="0">
                <a:latin typeface="Courier" pitchFamily="49" charset="0"/>
              </a:rPr>
              <a:t>initialisation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</a:t>
            </a:r>
            <a:r>
              <a:rPr lang="fr-CH" sz="1400" dirty="0">
                <a:latin typeface="Courier" pitchFamily="49" charset="0"/>
              </a:rPr>
              <a:t>agent </a:t>
            </a:r>
            <a:r>
              <a:rPr lang="fr-CH" sz="1400" dirty="0" err="1">
                <a:latin typeface="Courier" pitchFamily="49" charset="0"/>
              </a:rPr>
              <a:t>loop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|   </a:t>
            </a:r>
            <a:r>
              <a:rPr lang="fr-CH" sz="1400" dirty="0" err="1">
                <a:latin typeface="Courier" pitchFamily="49" charset="0"/>
              </a:rPr>
              <a:t>calculate</a:t>
            </a:r>
            <a:r>
              <a:rPr lang="fr-CH" sz="1400" dirty="0">
                <a:latin typeface="Courier" pitchFamily="49" charset="0"/>
              </a:rPr>
              <a:t> destination force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|   </a:t>
            </a:r>
            <a:r>
              <a:rPr lang="en-GB" sz="1400" dirty="0">
                <a:latin typeface="Courier" pitchFamily="49" charset="0"/>
              </a:rPr>
              <a:t>calculate the walls’ force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</a:t>
            </a:r>
            <a:r>
              <a:rPr lang="en-GB" sz="1400" dirty="0" smtClean="0">
                <a:latin typeface="Courier" pitchFamily="49" charset="0"/>
              </a:rPr>
              <a:t>|   |   </a:t>
            </a:r>
            <a:r>
              <a:rPr lang="en-GB" sz="1400" dirty="0">
                <a:latin typeface="Courier" pitchFamily="49" charset="0"/>
              </a:rPr>
              <a:t>calculate the other agents’ force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" pitchFamily="49" charset="0"/>
              </a:rPr>
              <a:t>   </a:t>
            </a:r>
            <a:r>
              <a:rPr lang="en-GB" sz="1400" dirty="0" smtClean="0">
                <a:latin typeface="Courier" pitchFamily="49" charset="0"/>
              </a:rPr>
              <a:t>|   |   </a:t>
            </a:r>
            <a:r>
              <a:rPr lang="fr-CH" sz="1400" dirty="0" err="1">
                <a:latin typeface="Courier" pitchFamily="49" charset="0"/>
              </a:rPr>
              <a:t>int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|   </a:t>
            </a:r>
            <a:r>
              <a:rPr lang="fr-CH" sz="1400" dirty="0">
                <a:latin typeface="Courier" pitchFamily="49" charset="0"/>
              </a:rPr>
              <a:t>exit2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|   </a:t>
            </a:r>
            <a:r>
              <a:rPr lang="fr-CH" sz="1400" dirty="0">
                <a:latin typeface="Courier" pitchFamily="49" charset="0"/>
              </a:rPr>
              <a:t>destination </a:t>
            </a:r>
            <a:r>
              <a:rPr lang="fr-CH" sz="1400" dirty="0" smtClean="0">
                <a:latin typeface="Courier" pitchFamily="49" charset="0"/>
              </a:rPr>
              <a:t>change</a:t>
            </a:r>
            <a:endParaRPr lang="de-CH" sz="1400" dirty="0">
              <a:latin typeface="Courier" pitchFamily="49" charset="0"/>
            </a:endParaRPr>
          </a:p>
          <a:p>
            <a:pPr>
              <a:spcAft>
                <a:spcPts val="0"/>
              </a:spcAft>
            </a:pPr>
            <a:r>
              <a:rPr lang="fr-CH" sz="1400" dirty="0">
                <a:latin typeface="Courier" pitchFamily="49" charset="0"/>
              </a:rPr>
              <a:t>   </a:t>
            </a:r>
            <a:r>
              <a:rPr lang="fr-CH" sz="1400" dirty="0" smtClean="0">
                <a:latin typeface="Courier" pitchFamily="49" charset="0"/>
              </a:rPr>
              <a:t>|   </a:t>
            </a:r>
            <a:r>
              <a:rPr lang="fr-CH" sz="1400" dirty="0">
                <a:latin typeface="Courier" pitchFamily="49" charset="0"/>
              </a:rPr>
              <a:t>plot</a:t>
            </a:r>
          </a:p>
          <a:p>
            <a:pPr>
              <a:spcAft>
                <a:spcPts val="0"/>
              </a:spcAft>
            </a:pPr>
            <a:endParaRPr lang="de-CH" sz="1400" dirty="0">
              <a:latin typeface="Courier" pitchFamily="49" charset="0"/>
              <a:ea typeface="MS Mincho"/>
              <a:cs typeface="Courier"/>
            </a:endParaRPr>
          </a:p>
          <a:p>
            <a:r>
              <a:rPr lang="en-GB" sz="1400" dirty="0">
                <a:latin typeface="Courier" pitchFamily="49" charset="0"/>
              </a:rPr>
              <a:t>evaluation (stage 3)</a:t>
            </a:r>
            <a:endParaRPr lang="de-CH" sz="1400" dirty="0">
              <a:latin typeface="Courier" pitchFamily="49" charset="0"/>
              <a:ea typeface="MS Mincho"/>
              <a:cs typeface="Courier"/>
            </a:endParaRPr>
          </a:p>
          <a:p>
            <a:pPr>
              <a:spcAft>
                <a:spcPts val="0"/>
              </a:spcAft>
            </a:pPr>
            <a:endParaRPr lang="de-CH" sz="1200" dirty="0">
              <a:latin typeface="Courier" pitchFamily="49" charset="0"/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37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Fast </a:t>
            </a:r>
            <a:r>
              <a:rPr lang="de-CH" dirty="0" err="1" smtClean="0"/>
              <a:t>marching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Gradient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br>
              <a:rPr lang="de-CH" dirty="0" smtClean="0"/>
            </a:br>
            <a:r>
              <a:rPr lang="de-CH" dirty="0" err="1" smtClean="0"/>
              <a:t>distancemap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6 </a:t>
            </a:r>
            <a:r>
              <a:rPr lang="de-CH" dirty="0" err="1" smtClean="0"/>
              <a:t>gradient</a:t>
            </a:r>
            <a:r>
              <a:rPr lang="de-CH" dirty="0" smtClean="0"/>
              <a:t> </a:t>
            </a:r>
            <a:r>
              <a:rPr lang="de-CH" dirty="0" err="1" smtClean="0"/>
              <a:t>fields</a:t>
            </a:r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Destination Force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t="18367" r="29974" b="16734"/>
          <a:stretch/>
        </p:blipFill>
        <p:spPr bwMode="auto">
          <a:xfrm>
            <a:off x="3851920" y="1268760"/>
            <a:ext cx="5211237" cy="430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8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r>
              <a:rPr lang="de-CH" dirty="0" err="1" smtClean="0"/>
              <a:t>Distance</a:t>
            </a:r>
            <a:r>
              <a:rPr lang="de-CH" dirty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(fast-m.)</a:t>
            </a:r>
            <a:endParaRPr lang="de-CH" dirty="0"/>
          </a:p>
          <a:p>
            <a:r>
              <a:rPr lang="de-CH" dirty="0" smtClean="0"/>
              <a:t>Gradient </a:t>
            </a:r>
            <a:r>
              <a:rPr lang="de-CH" dirty="0" err="1" smtClean="0"/>
              <a:t>field</a:t>
            </a:r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Exponential</a:t>
            </a:r>
            <a:r>
              <a:rPr lang="de-CH" dirty="0" smtClean="0"/>
              <a:t> </a:t>
            </a:r>
            <a:r>
              <a:rPr lang="de-CH" dirty="0" err="1" smtClean="0"/>
              <a:t>increasing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Walls </a:t>
            </a:r>
            <a:r>
              <a:rPr lang="de-CH" dirty="0" err="1" smtClean="0"/>
              <a:t>repulsion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endParaRPr lang="de-CH" dirty="0"/>
          </a:p>
        </p:txBody>
      </p:sp>
      <p:pic>
        <p:nvPicPr>
          <p:cNvPr id="4" name="Bild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037" r="3342" b="1731"/>
          <a:stretch/>
        </p:blipFill>
        <p:spPr bwMode="auto">
          <a:xfrm>
            <a:off x="5580112" y="1412776"/>
            <a:ext cx="3074283" cy="44644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35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Elliptical</a:t>
            </a:r>
            <a:r>
              <a:rPr lang="de-CH" dirty="0" smtClean="0"/>
              <a:t> </a:t>
            </a:r>
            <a:r>
              <a:rPr lang="de-CH" dirty="0" err="1" smtClean="0"/>
              <a:t>equipotential</a:t>
            </a:r>
            <a:r>
              <a:rPr lang="de-CH" dirty="0" smtClean="0"/>
              <a:t> </a:t>
            </a:r>
            <a:r>
              <a:rPr lang="de-CH" dirty="0" err="1" smtClean="0"/>
              <a:t>line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Approximation (Helbing)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Other </a:t>
            </a:r>
            <a:r>
              <a:rPr lang="de-CH" dirty="0" err="1" smtClean="0"/>
              <a:t>agents</a:t>
            </a:r>
            <a:r>
              <a:rPr lang="de-CH" dirty="0" smtClean="0"/>
              <a:t>’ </a:t>
            </a:r>
            <a:r>
              <a:rPr lang="de-CH" dirty="0" err="1" smtClean="0"/>
              <a:t>repulsion</a:t>
            </a:r>
            <a:r>
              <a:rPr lang="de-CH" dirty="0" smtClean="0"/>
              <a:t> Force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6327" r="12296" b="43401"/>
          <a:stretch/>
        </p:blipFill>
        <p:spPr bwMode="auto">
          <a:xfrm>
            <a:off x="588664" y="3910211"/>
            <a:ext cx="8208912" cy="128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3200" dirty="0" err="1">
                <a:latin typeface="Calibri" pitchFamily="34" charset="0"/>
              </a:rPr>
              <a:t>Four</a:t>
            </a:r>
            <a:r>
              <a:rPr lang="de-CH" sz="3200" dirty="0">
                <a:latin typeface="Calibri" pitchFamily="34" charset="0"/>
              </a:rPr>
              <a:t> </a:t>
            </a:r>
            <a:r>
              <a:rPr lang="de-CH" sz="3200" dirty="0" err="1">
                <a:latin typeface="Calibri" pitchFamily="34" charset="0"/>
              </a:rPr>
              <a:t>runs</a:t>
            </a:r>
            <a:r>
              <a:rPr lang="de-CH" sz="3200" dirty="0">
                <a:latin typeface="Calibri" pitchFamily="34" charset="0"/>
              </a:rPr>
              <a:t> </a:t>
            </a:r>
            <a:r>
              <a:rPr lang="de-CH" sz="3200" dirty="0" err="1">
                <a:latin typeface="Calibri" pitchFamily="34" charset="0"/>
              </a:rPr>
              <a:t>of</a:t>
            </a:r>
            <a:r>
              <a:rPr lang="de-CH" sz="3200" dirty="0">
                <a:latin typeface="Calibri" pitchFamily="34" charset="0"/>
              </a:rPr>
              <a:t> </a:t>
            </a:r>
            <a:r>
              <a:rPr lang="de-CH" sz="3200" dirty="0" err="1">
                <a:latin typeface="Calibri" pitchFamily="34" charset="0"/>
              </a:rPr>
              <a:t>each</a:t>
            </a:r>
            <a:r>
              <a:rPr lang="de-CH" sz="3200" dirty="0">
                <a:latin typeface="Calibri" pitchFamily="34" charset="0"/>
              </a:rPr>
              <a:t> </a:t>
            </a:r>
            <a:r>
              <a:rPr lang="de-CH" sz="3200" dirty="0" err="1">
                <a:latin typeface="Calibri" pitchFamily="34" charset="0"/>
              </a:rPr>
              <a:t>situation</a:t>
            </a:r>
            <a:endParaRPr lang="de-CH" sz="3200" dirty="0">
              <a:latin typeface="Calibri" pitchFamily="34" charset="0"/>
            </a:endParaRPr>
          </a:p>
          <a:p>
            <a:endParaRPr lang="de-CH" sz="3200" dirty="0" smtClean="0">
              <a:latin typeface="Calibri" pitchFamily="34" charset="0"/>
            </a:endParaRPr>
          </a:p>
          <a:p>
            <a:r>
              <a:rPr lang="de-CH" sz="3200" dirty="0" err="1" smtClean="0">
                <a:latin typeface="Calibri" pitchFamily="34" charset="0"/>
              </a:rPr>
              <a:t>Outcome</a:t>
            </a:r>
            <a:r>
              <a:rPr lang="de-CH" sz="3200" dirty="0" smtClean="0">
                <a:latin typeface="Calibri" pitchFamily="34" charset="0"/>
              </a:rPr>
              <a:t>:</a:t>
            </a:r>
          </a:p>
          <a:p>
            <a:pPr marL="109728" indent="0">
              <a:buNone/>
            </a:pPr>
            <a:r>
              <a:rPr lang="de-CH" sz="3200" dirty="0" smtClean="0">
                <a:latin typeface="Calibri" pitchFamily="34" charset="0"/>
              </a:rPr>
              <a:t> </a:t>
            </a:r>
            <a:r>
              <a:rPr lang="de-CH" sz="3200" dirty="0" err="1" smtClean="0">
                <a:latin typeface="Calibri" pitchFamily="34" charset="0"/>
              </a:rPr>
              <a:t>histogram</a:t>
            </a:r>
            <a:r>
              <a:rPr lang="de-CH" sz="3200" dirty="0" smtClean="0">
                <a:latin typeface="Calibri" pitchFamily="34" charset="0"/>
              </a:rPr>
              <a:t>, median, </a:t>
            </a:r>
            <a:r>
              <a:rPr lang="de-CH" sz="3200" dirty="0" err="1" smtClean="0">
                <a:latin typeface="Calibri" pitchFamily="34" charset="0"/>
              </a:rPr>
              <a:t>plots</a:t>
            </a:r>
            <a:r>
              <a:rPr lang="de-CH" sz="3200" dirty="0" smtClean="0">
                <a:latin typeface="Calibri" pitchFamily="34" charset="0"/>
              </a:rPr>
              <a:t>, </a:t>
            </a:r>
            <a:r>
              <a:rPr lang="de-CH" sz="3200" dirty="0" err="1" smtClean="0">
                <a:latin typeface="Calibri" pitchFamily="34" charset="0"/>
              </a:rPr>
              <a:t>videos</a:t>
            </a:r>
            <a:r>
              <a:rPr lang="de-CH" sz="3200" dirty="0" smtClean="0">
                <a:latin typeface="Calibri" pitchFamily="34" charset="0"/>
              </a:rPr>
              <a:t>, …</a:t>
            </a:r>
          </a:p>
          <a:p>
            <a:pPr marL="109728" indent="0">
              <a:buNone/>
            </a:pPr>
            <a:endParaRPr lang="de-CH" sz="3200" dirty="0" smtClean="0">
              <a:latin typeface="Calibri" pitchFamily="34" charset="0"/>
            </a:endParaRPr>
          </a:p>
          <a:p>
            <a:r>
              <a:rPr lang="de-CH" sz="3200" dirty="0">
                <a:latin typeface="Calibri" pitchFamily="34" charset="0"/>
              </a:rPr>
              <a:t>Analyse </a:t>
            </a:r>
            <a:r>
              <a:rPr lang="de-CH" sz="3200" dirty="0" smtClean="0">
                <a:latin typeface="Calibri" pitchFamily="34" charset="0"/>
              </a:rPr>
              <a:t>diverse </a:t>
            </a:r>
            <a:r>
              <a:rPr lang="de-CH" sz="3200" dirty="0" err="1" smtClean="0">
                <a:latin typeface="Calibri" pitchFamily="34" charset="0"/>
              </a:rPr>
              <a:t>and</a:t>
            </a:r>
            <a:r>
              <a:rPr lang="de-CH" sz="3200" dirty="0" smtClean="0">
                <a:latin typeface="Calibri" pitchFamily="34" charset="0"/>
              </a:rPr>
              <a:t> </a:t>
            </a:r>
            <a:r>
              <a:rPr lang="de-CH" sz="3200" dirty="0" err="1" smtClean="0">
                <a:latin typeface="Calibri" pitchFamily="34" charset="0"/>
              </a:rPr>
              <a:t>interesting</a:t>
            </a:r>
            <a:r>
              <a:rPr lang="de-CH" sz="3200" dirty="0" smtClean="0">
                <a:latin typeface="Calibri" pitchFamily="34" charset="0"/>
              </a:rPr>
              <a:t> </a:t>
            </a:r>
            <a:r>
              <a:rPr lang="de-CH" sz="3200" dirty="0" err="1" smtClean="0">
                <a:latin typeface="Calibri" pitchFamily="34" charset="0"/>
              </a:rPr>
              <a:t>results</a:t>
            </a:r>
            <a:endParaRPr lang="de-CH" sz="3200" dirty="0" smtClean="0">
              <a:latin typeface="Calibri" pitchFamily="34" charset="0"/>
            </a:endParaRPr>
          </a:p>
          <a:p>
            <a:endParaRPr lang="de-CH" b="1" dirty="0">
              <a:latin typeface="Calibri" pitchFamily="34" charset="0"/>
            </a:endParaRPr>
          </a:p>
          <a:p>
            <a:endParaRPr lang="de-CH" i="1" dirty="0">
              <a:latin typeface="Calibri" pitchFamily="34" charset="0"/>
            </a:endParaRPr>
          </a:p>
          <a:p>
            <a:endParaRPr lang="de-CH" i="1" dirty="0">
              <a:latin typeface="Calibri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Evaluation	</a:t>
            </a:r>
          </a:p>
        </p:txBody>
      </p:sp>
    </p:spTree>
    <p:extLst>
      <p:ext uri="{BB962C8B-B14F-4D97-AF65-F5344CB8AC3E}">
        <p14:creationId xmlns:p14="http://schemas.microsoft.com/office/powerpoint/2010/main" val="897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Median all </a:t>
            </a:r>
            <a:r>
              <a:rPr lang="de-CH" dirty="0" err="1" smtClean="0"/>
              <a:t>passersby</a:t>
            </a:r>
            <a:endParaRPr lang="de-CH" dirty="0" smtClean="0"/>
          </a:p>
          <a:p>
            <a:endParaRPr lang="de-CH" dirty="0"/>
          </a:p>
          <a:p>
            <a:pPr marL="109728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endParaRPr lang="de-CH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00522"/>
              </p:ext>
            </p:extLst>
          </p:nvPr>
        </p:nvGraphicFramePr>
        <p:xfrm>
          <a:off x="395536" y="2204864"/>
          <a:ext cx="6279369" cy="2880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238"/>
                <a:gridCol w="2429894"/>
                <a:gridCol w="2890237"/>
              </a:tblGrid>
              <a:tr h="411474">
                <a:tc>
                  <a:txBody>
                    <a:bodyPr/>
                    <a:lstStyle/>
                    <a:p>
                      <a:pPr algn="l"/>
                      <a:endParaRPr lang="de-CH" sz="2100" dirty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43167" marR="1431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 dirty="0">
                          <a:effectLst/>
                        </a:rPr>
                        <a:t>all</a:t>
                      </a:r>
                      <a:endParaRPr lang="de-CH" sz="25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paper-takers only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A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28.30s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56.80s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B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29.10s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63.08s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C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28.25s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45.20s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D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29.80s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 dirty="0">
                          <a:effectLst/>
                        </a:rPr>
                        <a:t>63.63s</a:t>
                      </a:r>
                      <a:endParaRPr lang="de-CH" sz="25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E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28.45s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49.65s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  <a:tr h="411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>
                          <a:effectLst/>
                        </a:rPr>
                        <a:t>F</a:t>
                      </a:r>
                      <a:endParaRPr lang="de-CH" sz="25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 dirty="0">
                          <a:effectLst/>
                        </a:rPr>
                        <a:t>29.28s</a:t>
                      </a:r>
                      <a:endParaRPr lang="de-CH" sz="25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300" dirty="0">
                          <a:effectLst/>
                        </a:rPr>
                        <a:t>65.40s</a:t>
                      </a:r>
                      <a:endParaRPr lang="de-CH" sz="25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43167" marR="143167" marT="0" marB="0" anchor="b"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3779912" y="2564904"/>
            <a:ext cx="2880320" cy="4320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779912" y="3429000"/>
            <a:ext cx="2880320" cy="4320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  <p:cxnSp>
        <p:nvCxnSpPr>
          <p:cNvPr id="9" name="Gewinkelte Verbindung 8"/>
          <p:cNvCxnSpPr>
            <a:stCxn id="6" idx="3"/>
            <a:endCxn id="5" idx="3"/>
          </p:cNvCxnSpPr>
          <p:nvPr/>
        </p:nvCxnSpPr>
        <p:spPr>
          <a:xfrm>
            <a:off x="6660232" y="2780928"/>
            <a:ext cx="14673" cy="864095"/>
          </a:xfrm>
          <a:prstGeom prst="bentConnector3">
            <a:avLst>
              <a:gd name="adj1" fmla="val 798398"/>
            </a:avLst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804248" y="294026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rgbClr val="00B050"/>
                </a:solidFill>
                <a:latin typeface="Calibri" pitchFamily="34" charset="0"/>
              </a:rPr>
              <a:t>s</a:t>
            </a:r>
            <a:r>
              <a:rPr lang="de-CH" sz="2400" b="1" dirty="0" smtClean="0">
                <a:solidFill>
                  <a:srgbClr val="00B050"/>
                </a:solidFill>
                <a:latin typeface="Calibri" pitchFamily="34" charset="0"/>
              </a:rPr>
              <a:t>ame </a:t>
            </a:r>
            <a:r>
              <a:rPr lang="de-CH" sz="2400" b="1" dirty="0" err="1" smtClean="0">
                <a:solidFill>
                  <a:srgbClr val="00B050"/>
                </a:solidFill>
                <a:latin typeface="Calibri" pitchFamily="34" charset="0"/>
              </a:rPr>
              <a:t>position</a:t>
            </a:r>
            <a:r>
              <a:rPr lang="de-CH" sz="2400" b="1" dirty="0" smtClean="0">
                <a:solidFill>
                  <a:srgbClr val="00B050"/>
                </a:solidFill>
                <a:latin typeface="Calibri" pitchFamily="34" charset="0"/>
              </a:rPr>
              <a:t>!</a:t>
            </a:r>
            <a:endParaRPr lang="de-CH" sz="2400" b="1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779912" y="3434054"/>
            <a:ext cx="2880320" cy="787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674905" y="364502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>
                <a:solidFill>
                  <a:srgbClr val="FF0000"/>
                </a:solidFill>
                <a:latin typeface="Calibri" pitchFamily="34" charset="0"/>
              </a:rPr>
              <a:t>m</a:t>
            </a:r>
            <a:r>
              <a:rPr lang="de-CH" sz="2400" b="1" dirty="0" err="1" smtClean="0">
                <a:solidFill>
                  <a:srgbClr val="FF0000"/>
                </a:solidFill>
                <a:latin typeface="Calibri" pitchFamily="34" charset="0"/>
              </a:rPr>
              <a:t>ost</a:t>
            </a:r>
            <a:r>
              <a:rPr lang="de-CH" sz="2400" b="1" dirty="0" smtClean="0">
                <a:solidFill>
                  <a:srgbClr val="FF0000"/>
                </a:solidFill>
                <a:latin typeface="Calibri" pitchFamily="34" charset="0"/>
              </a:rPr>
              <a:t> diverse</a:t>
            </a:r>
            <a:endParaRPr lang="de-CH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0" name="Bild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74" y="1210441"/>
            <a:ext cx="3438938" cy="523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Bild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1" y="1198179"/>
            <a:ext cx="3446995" cy="5246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87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/>
      <p:bldP spid="12" grpId="1"/>
      <p:bldP spid="14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C </a:t>
            </a:r>
            <a:r>
              <a:rPr lang="de-CH" dirty="0" err="1" smtClean="0"/>
              <a:t>vs</a:t>
            </a:r>
            <a:r>
              <a:rPr lang="de-CH" dirty="0" smtClean="0"/>
              <a:t> D</a:t>
            </a:r>
            <a:endParaRPr lang="de-CH" dirty="0"/>
          </a:p>
        </p:txBody>
      </p:sp>
      <p:pic>
        <p:nvPicPr>
          <p:cNvPr id="12" name="Bild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55" y="1294344"/>
            <a:ext cx="3059971" cy="46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Bild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26" y="1348582"/>
            <a:ext cx="3024336" cy="46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feld 14"/>
          <p:cNvSpPr txBox="1"/>
          <p:nvPr/>
        </p:nvSpPr>
        <p:spPr>
          <a:xfrm>
            <a:off x="2439040" y="5428571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 smtClean="0">
                <a:solidFill>
                  <a:prstClr val="black"/>
                </a:solidFill>
                <a:latin typeface="Calibri" pitchFamily="34" charset="0"/>
              </a:rPr>
              <a:t>C </a:t>
            </a:r>
            <a:endParaRPr lang="de-CH" sz="2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424994" y="542857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 smtClean="0">
                <a:solidFill>
                  <a:prstClr val="black"/>
                </a:solidFill>
                <a:latin typeface="Calibri" pitchFamily="34" charset="0"/>
              </a:rPr>
              <a:t>D</a:t>
            </a:r>
            <a:endParaRPr lang="de-CH" sz="28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	C 		versus		 D</a:t>
            </a:r>
            <a:endParaRPr lang="de-CH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05472"/>
            <a:ext cx="3960440" cy="3168352"/>
          </a:xfrm>
          <a:prstGeom prst="rect">
            <a:avLst/>
          </a:prstGeom>
        </p:spPr>
      </p:pic>
      <p:pic>
        <p:nvPicPr>
          <p:cNvPr id="10" name="Grafik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05472"/>
            <a:ext cx="3960440" cy="3168352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445949" y="2703838"/>
            <a:ext cx="1826169" cy="3169985"/>
          </a:xfrm>
          <a:prstGeom prst="rect">
            <a:avLst/>
          </a:prstGeom>
          <a:noFill/>
          <a:ln w="603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765322" y="2717503"/>
            <a:ext cx="1826169" cy="3169985"/>
          </a:xfrm>
          <a:prstGeom prst="rect">
            <a:avLst/>
          </a:prstGeom>
          <a:noFill/>
          <a:ln w="603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/>
          <p:nvPr/>
        </p:nvPicPr>
        <p:blipFill rotWithShape="1">
          <a:blip r:embed="rId4"/>
          <a:srcRect l="13873" t="6822" r="6449" b="8297"/>
          <a:stretch/>
        </p:blipFill>
        <p:spPr bwMode="auto">
          <a:xfrm>
            <a:off x="391015" y="2703838"/>
            <a:ext cx="1984741" cy="3169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/>
          <p:cNvPicPr/>
          <p:nvPr/>
        </p:nvPicPr>
        <p:blipFill rotWithShape="1">
          <a:blip r:embed="rId5"/>
          <a:srcRect l="13085" t="5095" r="6943" b="9489"/>
          <a:stretch/>
        </p:blipFill>
        <p:spPr bwMode="auto">
          <a:xfrm>
            <a:off x="4646784" y="2705472"/>
            <a:ext cx="2034317" cy="3169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94119"/>
              </p:ext>
            </p:extLst>
          </p:nvPr>
        </p:nvGraphicFramePr>
        <p:xfrm>
          <a:off x="71243" y="1162824"/>
          <a:ext cx="8857497" cy="1402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2882"/>
                <a:gridCol w="2160480"/>
                <a:gridCol w="2839018"/>
                <a:gridCol w="3005117"/>
              </a:tblGrid>
              <a:tr h="346168">
                <a:tc>
                  <a:txBody>
                    <a:bodyPr/>
                    <a:lstStyle/>
                    <a:p>
                      <a:endParaRPr lang="de-CH" sz="1900" dirty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293" marR="12729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all</a:t>
                      </a:r>
                      <a:endParaRPr lang="de-CH" sz="22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paper-takers only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without paper-takers</a:t>
                      </a:r>
                      <a:endParaRPr lang="de-CH" sz="22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/>
                </a:tc>
              </a:tr>
              <a:tr h="346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C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28.25s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45.20s</a:t>
                      </a:r>
                      <a:endParaRPr lang="de-CH" sz="22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27.25s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</a:tr>
              <a:tr h="346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D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29.80s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63.63s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28.70s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</a:tr>
              <a:tr h="346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C-D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>
                          <a:effectLst/>
                        </a:rPr>
                        <a:t>-1.55s</a:t>
                      </a:r>
                      <a:endParaRPr lang="de-CH" sz="220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-18.43s</a:t>
                      </a:r>
                      <a:endParaRPr lang="de-CH" sz="22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-1.45s</a:t>
                      </a:r>
                      <a:endParaRPr lang="de-CH" sz="22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127293" marR="127293" marT="0" marB="0" anchor="b"/>
                </a:tc>
              </a:tr>
            </a:tbl>
          </a:graphicData>
        </a:graphic>
      </p:graphicFrame>
      <p:sp>
        <p:nvSpPr>
          <p:cNvPr id="11" name="Rechteck 10"/>
          <p:cNvSpPr/>
          <p:nvPr/>
        </p:nvSpPr>
        <p:spPr>
          <a:xfrm>
            <a:off x="3179137" y="1124744"/>
            <a:ext cx="2736304" cy="1440160"/>
          </a:xfrm>
          <a:prstGeom prst="rect">
            <a:avLst/>
          </a:prstGeom>
          <a:noFill/>
          <a:ln w="603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58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Modelling Human Behaviour</a:t>
            </a:r>
          </a:p>
          <a:p>
            <a:r>
              <a:rPr lang="en-GB" sz="3200" dirty="0" smtClean="0"/>
              <a:t>Repulsion Forces of Walls</a:t>
            </a:r>
          </a:p>
          <a:p>
            <a:r>
              <a:rPr lang="en-GB" sz="3200" dirty="0" smtClean="0"/>
              <a:t>Edges</a:t>
            </a:r>
          </a:p>
          <a:p>
            <a:r>
              <a:rPr lang="en-GB" sz="3200" dirty="0" smtClean="0"/>
              <a:t>Definition of the Parameters</a:t>
            </a:r>
          </a:p>
          <a:p>
            <a:r>
              <a:rPr lang="en-GB" sz="3200" dirty="0" smtClean="0"/>
              <a:t>Time Intensive Debugging</a:t>
            </a:r>
          </a:p>
          <a:p>
            <a:r>
              <a:rPr lang="en-GB" sz="3200" dirty="0" smtClean="0"/>
              <a:t>Interpretation of the Results</a:t>
            </a:r>
            <a:endParaRPr lang="en-GB" sz="3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Difficulties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5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endParaRPr lang="en-US" dirty="0" smtClean="0"/>
          </a:p>
          <a:p>
            <a:r>
              <a:rPr lang="en-US" dirty="0" smtClean="0"/>
              <a:t>The Social </a:t>
            </a:r>
            <a:r>
              <a:rPr lang="en-US" dirty="0"/>
              <a:t>F</a:t>
            </a:r>
            <a:r>
              <a:rPr lang="en-US" dirty="0" smtClean="0"/>
              <a:t>orce Model</a:t>
            </a:r>
          </a:p>
          <a:p>
            <a:endParaRPr lang="en-US" dirty="0" smtClean="0"/>
          </a:p>
          <a:p>
            <a:r>
              <a:rPr lang="en-US" dirty="0" smtClean="0"/>
              <a:t>Our Implementation</a:t>
            </a:r>
          </a:p>
          <a:p>
            <a:endParaRPr lang="en-US" dirty="0" smtClean="0"/>
          </a:p>
          <a:p>
            <a:r>
              <a:rPr lang="en-US" dirty="0" smtClean="0"/>
              <a:t>Evaluation and Results</a:t>
            </a:r>
          </a:p>
          <a:p>
            <a:endParaRPr lang="en-US" dirty="0" smtClean="0"/>
          </a:p>
          <a:p>
            <a:r>
              <a:rPr lang="en-US" dirty="0" smtClean="0"/>
              <a:t>Difficulties and Outlook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569" b="-257"/>
          <a:stretch/>
        </p:blipFill>
        <p:spPr>
          <a:xfrm>
            <a:off x="539552" y="908720"/>
            <a:ext cx="3672408" cy="5631826"/>
          </a:xfr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467544" y="188640"/>
            <a:ext cx="4680520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Clr>
                <a:srgbClr val="2DA2BF"/>
              </a:buClr>
              <a:buFont typeface="Wingdings 3"/>
              <a:buNone/>
            </a:pPr>
            <a:r>
              <a:rPr lang="en-GB" sz="3200" dirty="0" smtClean="0">
                <a:solidFill>
                  <a:prstClr val="black"/>
                </a:solidFill>
              </a:rPr>
              <a:t>Wrong Parameters?</a:t>
            </a: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772816"/>
            <a:ext cx="35941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Modelling Human Behaviour</a:t>
            </a:r>
          </a:p>
          <a:p>
            <a:r>
              <a:rPr lang="en-GB" sz="3200" dirty="0" smtClean="0"/>
              <a:t>Repulsion Forces of Walls</a:t>
            </a:r>
          </a:p>
          <a:p>
            <a:r>
              <a:rPr lang="en-GB" sz="3200" dirty="0" smtClean="0"/>
              <a:t>Edges</a:t>
            </a:r>
          </a:p>
          <a:p>
            <a:r>
              <a:rPr lang="en-GB" sz="3200" dirty="0" smtClean="0"/>
              <a:t>Definition of the Parameters</a:t>
            </a:r>
          </a:p>
          <a:p>
            <a:r>
              <a:rPr lang="en-GB" sz="3200" dirty="0" smtClean="0"/>
              <a:t>Time Intensive Debugging</a:t>
            </a:r>
          </a:p>
          <a:p>
            <a:r>
              <a:rPr lang="en-GB" sz="3200" dirty="0" smtClean="0"/>
              <a:t>Interpretation of the Results</a:t>
            </a:r>
            <a:endParaRPr lang="en-GB" sz="3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Difficulties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1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Round Edges</a:t>
            </a:r>
          </a:p>
          <a:p>
            <a:r>
              <a:rPr lang="en-GB" sz="3200" dirty="0" smtClean="0"/>
              <a:t>Evaluation </a:t>
            </a:r>
            <a:r>
              <a:rPr lang="en-GB" sz="3200" dirty="0" smtClean="0"/>
              <a:t>of Parameters</a:t>
            </a:r>
          </a:p>
          <a:p>
            <a:r>
              <a:rPr lang="en-GB" sz="3200" dirty="0" smtClean="0"/>
              <a:t>Real Time Fast Marching Algorithm</a:t>
            </a:r>
          </a:p>
          <a:p>
            <a:r>
              <a:rPr lang="en-GB" sz="3200" dirty="0" smtClean="0"/>
              <a:t>More Time for Simulation and Evaluation</a:t>
            </a:r>
            <a:endParaRPr lang="en-GB" sz="3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9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6000" smtClean="0"/>
              <a:t>QUESTIONS?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7079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6000" dirty="0" smtClean="0"/>
              <a:t>THANK YOU!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656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12776"/>
            <a:ext cx="8219256" cy="20882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</a:t>
            </a:r>
            <a:r>
              <a:rPr lang="de-CH" dirty="0" err="1" smtClean="0"/>
              <a:t>nterest</a:t>
            </a:r>
            <a:r>
              <a:rPr lang="de-CH" dirty="0" smtClean="0"/>
              <a:t> in </a:t>
            </a:r>
            <a:r>
              <a:rPr lang="de-CH" dirty="0" err="1" smtClean="0"/>
              <a:t>pedestrian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Question</a:t>
            </a:r>
            <a:r>
              <a:rPr lang="de-CH" dirty="0" smtClean="0"/>
              <a:t>: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/>
              <a:t>do different </a:t>
            </a:r>
            <a:r>
              <a:rPr lang="de-CH" dirty="0" err="1"/>
              <a:t>newspaper</a:t>
            </a:r>
            <a:r>
              <a:rPr lang="de-CH" dirty="0"/>
              <a:t> box </a:t>
            </a:r>
            <a:r>
              <a:rPr lang="de-CH" dirty="0" err="1"/>
              <a:t>positions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time in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pedestrians</a:t>
            </a:r>
            <a:r>
              <a:rPr lang="de-CH" dirty="0"/>
              <a:t> pass a </a:t>
            </a:r>
            <a:r>
              <a:rPr lang="de-CH" dirty="0" err="1"/>
              <a:t>certain</a:t>
            </a:r>
            <a:r>
              <a:rPr lang="de-CH" dirty="0"/>
              <a:t> route?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pic>
        <p:nvPicPr>
          <p:cNvPr id="5" name="Bild 1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7" b="6605"/>
          <a:stretch/>
        </p:blipFill>
        <p:spPr bwMode="auto">
          <a:xfrm>
            <a:off x="2051720" y="3696355"/>
            <a:ext cx="5040560" cy="2540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8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81328"/>
            <a:ext cx="4546848" cy="4251927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ap of the Train </a:t>
            </a:r>
            <a:r>
              <a:rPr lang="en-US" dirty="0"/>
              <a:t>S</a:t>
            </a:r>
            <a:r>
              <a:rPr lang="en-US" dirty="0" smtClean="0"/>
              <a:t>tation in Lucerne</a:t>
            </a:r>
          </a:p>
          <a:p>
            <a:endParaRPr lang="en-US" dirty="0" smtClean="0"/>
          </a:p>
          <a:p>
            <a:r>
              <a:rPr lang="en-US" dirty="0" smtClean="0"/>
              <a:t>6 Different </a:t>
            </a:r>
            <a:r>
              <a:rPr lang="en-US" dirty="0"/>
              <a:t>P</a:t>
            </a:r>
            <a:r>
              <a:rPr lang="en-US" dirty="0" smtClean="0"/>
              <a:t>ositions for the </a:t>
            </a:r>
            <a:r>
              <a:rPr lang="en-US" dirty="0" err="1" smtClean="0"/>
              <a:t>Paperbox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Posi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4"/>
            <a:ext cx="2755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275040" cy="4525963"/>
          </a:xfrm>
        </p:spPr>
        <p:txBody>
          <a:bodyPr/>
          <a:lstStyle/>
          <a:p>
            <a:r>
              <a:rPr lang="en-US" dirty="0" smtClean="0"/>
              <a:t>Describes pedestrians as particles</a:t>
            </a:r>
          </a:p>
          <a:p>
            <a:endParaRPr lang="en-US" dirty="0" smtClean="0"/>
          </a:p>
          <a:p>
            <a:r>
              <a:rPr lang="en-US" dirty="0" smtClean="0"/>
              <a:t>3 forces act on the pedestrians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Destination Force</a:t>
            </a:r>
          </a:p>
          <a:p>
            <a:pPr lvl="1"/>
            <a:r>
              <a:rPr lang="en-US" dirty="0" smtClean="0"/>
              <a:t>Pedestrian Force</a:t>
            </a:r>
          </a:p>
          <a:p>
            <a:pPr lvl="1"/>
            <a:r>
              <a:rPr lang="en-US" dirty="0" smtClean="0"/>
              <a:t>Wall Force</a:t>
            </a:r>
          </a:p>
          <a:p>
            <a:pPr lvl="2"/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	</a:t>
            </a:r>
            <a:endParaRPr lang="en-US" dirty="0" smtClean="0"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</a:t>
            </a:r>
            <a:r>
              <a:rPr lang="en-US" dirty="0"/>
              <a:t>F</a:t>
            </a:r>
            <a:r>
              <a:rPr lang="en-US" dirty="0" smtClean="0"/>
              <a:t>orce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27504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Describes pedestrians as particles</a:t>
            </a:r>
          </a:p>
          <a:p>
            <a:endParaRPr lang="en-US" dirty="0" smtClean="0"/>
          </a:p>
          <a:p>
            <a:r>
              <a:rPr lang="en-US" dirty="0" smtClean="0"/>
              <a:t>3 forces act on the pedestrians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Destination Force</a:t>
            </a:r>
          </a:p>
          <a:p>
            <a:pPr lvl="2"/>
            <a:r>
              <a:rPr lang="en-US" dirty="0" smtClean="0"/>
              <a:t>Fast Marching</a:t>
            </a:r>
          </a:p>
          <a:p>
            <a:pPr lvl="1"/>
            <a:r>
              <a:rPr lang="en-US" dirty="0" smtClean="0"/>
              <a:t>Pedestrian Force</a:t>
            </a:r>
          </a:p>
          <a:p>
            <a:pPr lvl="2"/>
            <a:endParaRPr lang="en-US" dirty="0" smtClean="0"/>
          </a:p>
          <a:p>
            <a:pPr marL="630936" lvl="2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	</a:t>
            </a:r>
            <a:endParaRPr lang="en-US" dirty="0" smtClean="0"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</a:t>
            </a:r>
            <a:r>
              <a:rPr lang="en-US" dirty="0"/>
              <a:t>F</a:t>
            </a:r>
            <a:r>
              <a:rPr lang="en-US" dirty="0" smtClean="0"/>
              <a:t>orce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275040" cy="4525963"/>
          </a:xfrm>
        </p:spPr>
        <p:txBody>
          <a:bodyPr/>
          <a:lstStyle/>
          <a:p>
            <a:r>
              <a:rPr lang="en-US" dirty="0" smtClean="0"/>
              <a:t>Describes pedestrians as particles</a:t>
            </a:r>
          </a:p>
          <a:p>
            <a:endParaRPr lang="en-US" dirty="0" smtClean="0"/>
          </a:p>
          <a:p>
            <a:r>
              <a:rPr lang="en-US" dirty="0" smtClean="0"/>
              <a:t>3 forces act on the pedestrians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Super positioned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Total Force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</a:t>
            </a:r>
            <a:r>
              <a:rPr lang="de-CH" dirty="0" err="1" smtClean="0"/>
              <a:t>ntegrated</a:t>
            </a:r>
            <a:r>
              <a:rPr lang="de-CH" dirty="0" smtClean="0"/>
              <a:t> </a:t>
            </a:r>
            <a:r>
              <a:rPr lang="de-CH" dirty="0" err="1" smtClean="0"/>
              <a:t>twice</a:t>
            </a:r>
            <a:r>
              <a:rPr lang="de-CH" dirty="0" smtClean="0"/>
              <a:t> </a:t>
            </a:r>
            <a:r>
              <a:rPr lang="en-US" dirty="0" smtClean="0">
                <a:sym typeface="Wingdings"/>
              </a:rPr>
              <a:t> Position</a:t>
            </a:r>
            <a:endParaRPr lang="en-US" dirty="0" smtClean="0"/>
          </a:p>
          <a:p>
            <a:pPr lvl="2"/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	</a:t>
            </a:r>
            <a:endParaRPr lang="en-US" dirty="0" smtClean="0"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</a:t>
            </a:r>
            <a:r>
              <a:rPr lang="en-US" dirty="0"/>
              <a:t>F</a:t>
            </a:r>
            <a:r>
              <a:rPr lang="en-US" dirty="0" smtClean="0"/>
              <a:t>orce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213992"/>
            <a:ext cx="8229600" cy="1143000"/>
          </a:xfrm>
        </p:spPr>
        <p:txBody>
          <a:bodyPr/>
          <a:lstStyle/>
          <a:p>
            <a:r>
              <a:rPr lang="de-CH" dirty="0" smtClean="0"/>
              <a:t>Implementation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48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Agents</a:t>
            </a:r>
            <a:r>
              <a:rPr lang="de-CH" dirty="0" smtClean="0"/>
              <a:t>-Matrix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09346" y="1484784"/>
            <a:ext cx="8229600" cy="4525963"/>
          </a:xfrm>
        </p:spPr>
        <p:txBody>
          <a:bodyPr/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row</a:t>
            </a:r>
            <a:r>
              <a:rPr lang="de-CH" dirty="0" smtClean="0"/>
              <a:t> per </a:t>
            </a:r>
            <a:r>
              <a:rPr lang="de-CH" dirty="0" err="1" smtClean="0"/>
              <a:t>agent</a:t>
            </a:r>
            <a:endParaRPr lang="de-CH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503338" y="1484784"/>
            <a:ext cx="8041617" cy="3456384"/>
            <a:chOff x="503338" y="1484784"/>
            <a:chExt cx="8041617" cy="3456384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03338" y="1484784"/>
              <a:ext cx="8041617" cy="3456384"/>
              <a:chOff x="503338" y="1484784"/>
              <a:chExt cx="8041617" cy="3456384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1" t="32516" r="23087" b="27075"/>
              <a:stretch/>
            </p:blipFill>
            <p:spPr bwMode="auto">
              <a:xfrm>
                <a:off x="503338" y="1484784"/>
                <a:ext cx="8041617" cy="3456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Rechteck 5"/>
              <p:cNvSpPr/>
              <p:nvPr/>
            </p:nvSpPr>
            <p:spPr>
              <a:xfrm>
                <a:off x="5436096" y="2871042"/>
                <a:ext cx="1152128" cy="72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2" name="Rechteck 1"/>
            <p:cNvSpPr/>
            <p:nvPr/>
          </p:nvSpPr>
          <p:spPr>
            <a:xfrm>
              <a:off x="566711" y="1727967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93454" y="2006946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593454" y="2592063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569338" y="2313084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575095" y="2886186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558327" y="3437637"/>
              <a:ext cx="314775" cy="1203938"/>
              <a:chOff x="558327" y="3422909"/>
              <a:chExt cx="314775" cy="1203938"/>
            </a:xfrm>
          </p:grpSpPr>
          <p:sp>
            <p:nvSpPr>
              <p:cNvPr id="12" name="Rechteck 11"/>
              <p:cNvSpPr/>
              <p:nvPr/>
            </p:nvSpPr>
            <p:spPr>
              <a:xfrm>
                <a:off x="558327" y="3422909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585070" y="3701888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hteck 13"/>
              <p:cNvSpPr/>
              <p:nvPr/>
            </p:nvSpPr>
            <p:spPr>
              <a:xfrm>
                <a:off x="585070" y="4287005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hteck 14"/>
              <p:cNvSpPr/>
              <p:nvPr/>
            </p:nvSpPr>
            <p:spPr>
              <a:xfrm>
                <a:off x="560954" y="4008026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hteck 15"/>
              <p:cNvSpPr/>
              <p:nvPr/>
            </p:nvSpPr>
            <p:spPr>
              <a:xfrm>
                <a:off x="566711" y="4581128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hteck 17"/>
            <p:cNvSpPr/>
            <p:nvPr/>
          </p:nvSpPr>
          <p:spPr>
            <a:xfrm>
              <a:off x="593454" y="4877343"/>
              <a:ext cx="28803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4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366</Words>
  <Application>Microsoft Office PowerPoint</Application>
  <PresentationFormat>Bildschirmpräsentation (4:3)</PresentationFormat>
  <Paragraphs>177</Paragraphs>
  <Slides>24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Deimos</vt:lpstr>
      <vt:lpstr>Newspaper Boxes: How do they Influence the Pedestrian Flow?</vt:lpstr>
      <vt:lpstr>Overview</vt:lpstr>
      <vt:lpstr>Motivation</vt:lpstr>
      <vt:lpstr>Environment </vt:lpstr>
      <vt:lpstr>The Social Force Model</vt:lpstr>
      <vt:lpstr>The Social Force Model</vt:lpstr>
      <vt:lpstr>The Social Force Model</vt:lpstr>
      <vt:lpstr>Implementation</vt:lpstr>
      <vt:lpstr>Agents-Matrix</vt:lpstr>
      <vt:lpstr>Pseudo-code</vt:lpstr>
      <vt:lpstr>Destination Force</vt:lpstr>
      <vt:lpstr>Walls repulsion force</vt:lpstr>
      <vt:lpstr>Other agents’ repulsion Force</vt:lpstr>
      <vt:lpstr>Evaluation </vt:lpstr>
      <vt:lpstr>Results: </vt:lpstr>
      <vt:lpstr>C vs D</vt:lpstr>
      <vt:lpstr> C   versus   D</vt:lpstr>
      <vt:lpstr>Video</vt:lpstr>
      <vt:lpstr>Difficulties</vt:lpstr>
      <vt:lpstr>PowerPoint-Präsentation</vt:lpstr>
      <vt:lpstr>Difficulties</vt:lpstr>
      <vt:lpstr>Outlook</vt:lpstr>
      <vt:lpstr>QUESTIONS?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Newspaper Boxes: How do they Influence the Pedestrian Flow?</dc:title>
  <dc:creator>Roman Müller</dc:creator>
  <cp:lastModifiedBy>Roman Müller</cp:lastModifiedBy>
  <cp:revision>26</cp:revision>
  <dcterms:created xsi:type="dcterms:W3CDTF">2012-12-17T13:41:40Z</dcterms:created>
  <dcterms:modified xsi:type="dcterms:W3CDTF">2012-12-18T17:10:29Z</dcterms:modified>
</cp:coreProperties>
</file>